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7"/>
  </p:notesMasterIdLst>
  <p:sldIdLst>
    <p:sldId id="268" r:id="rId2"/>
    <p:sldId id="265" r:id="rId3"/>
    <p:sldId id="262" r:id="rId4"/>
    <p:sldId id="263" r:id="rId5"/>
    <p:sldId id="267" r:id="rId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0FFA0A5-F43A-490B-9759-3385BC73742B}" type="datetimeFigureOut">
              <a:rPr lang="ar-IQ" smtClean="0"/>
              <a:t>02/06/1442</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E95E4AD-2D03-4DE7-A131-B583868F8A2A}" type="slidenum">
              <a:rPr lang="ar-IQ" smtClean="0"/>
              <a:t>‹#›</a:t>
            </a:fld>
            <a:endParaRPr lang="ar-IQ"/>
          </a:p>
        </p:txBody>
      </p:sp>
    </p:spTree>
    <p:extLst>
      <p:ext uri="{BB962C8B-B14F-4D97-AF65-F5344CB8AC3E}">
        <p14:creationId xmlns:p14="http://schemas.microsoft.com/office/powerpoint/2010/main" val="389390522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593436FE-28C0-4D6D-9F4B-DB5D4FA04A63}" type="slidenum">
              <a:rPr lang="ar-IQ" smtClean="0"/>
              <a:t>1</a:t>
            </a:fld>
            <a:endParaRPr lang="ar-IQ"/>
          </a:p>
        </p:txBody>
      </p:sp>
    </p:spTree>
    <p:extLst>
      <p:ext uri="{BB962C8B-B14F-4D97-AF65-F5344CB8AC3E}">
        <p14:creationId xmlns:p14="http://schemas.microsoft.com/office/powerpoint/2010/main" val="2505810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982B33EE-5158-41CA-9058-FE9F10FE4A34}" type="slidenum">
              <a:rPr lang="ar-IQ" smtClean="0"/>
              <a:t>2</a:t>
            </a:fld>
            <a:endParaRPr lang="ar-IQ" dirty="0"/>
          </a:p>
        </p:txBody>
      </p:sp>
    </p:spTree>
    <p:extLst>
      <p:ext uri="{BB962C8B-B14F-4D97-AF65-F5344CB8AC3E}">
        <p14:creationId xmlns:p14="http://schemas.microsoft.com/office/powerpoint/2010/main" val="2839853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F2664A8F-A9D4-40AE-9950-786DFB5E8DE5}"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2664A8F-A9D4-40AE-9950-786DFB5E8DE5}"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2664A8F-A9D4-40AE-9950-786DFB5E8DE5}"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2664A8F-A9D4-40AE-9950-786DFB5E8DE5}"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2664A8F-A9D4-40AE-9950-786DFB5E8DE5}" type="datetimeFigureOut">
              <a:rPr lang="ar-IQ" smtClean="0"/>
              <a:t>02/06/1442</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F2664A8F-A9D4-40AE-9950-786DFB5E8DE5}" type="datetimeFigureOut">
              <a:rPr lang="ar-IQ" smtClean="0"/>
              <a:t>02/06/1442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F2664A8F-A9D4-40AE-9950-786DFB5E8DE5}" type="datetimeFigureOut">
              <a:rPr lang="ar-IQ" smtClean="0"/>
              <a:t>02/06/1442</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F2664A8F-A9D4-40AE-9950-786DFB5E8DE5}" type="datetimeFigureOut">
              <a:rPr lang="ar-IQ" smtClean="0"/>
              <a:t>02/06/1442</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2664A8F-A9D4-40AE-9950-786DFB5E8DE5}" type="datetimeFigureOut">
              <a:rPr lang="ar-IQ" smtClean="0"/>
              <a:t>02/06/1442</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2664A8F-A9D4-40AE-9950-786DFB5E8DE5}" type="datetimeFigureOut">
              <a:rPr lang="ar-IQ" smtClean="0"/>
              <a:t>02/06/1442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2664A8F-A9D4-40AE-9950-786DFB5E8DE5}" type="datetimeFigureOut">
              <a:rPr lang="ar-IQ" smtClean="0"/>
              <a:t>02/06/1442</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8B2DB601-B487-4F4D-8AD2-25D3AE350ECF}"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2664A8F-A9D4-40AE-9950-786DFB5E8DE5}" type="datetimeFigureOut">
              <a:rPr lang="ar-IQ" smtClean="0"/>
              <a:t>02/06/1442</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B2DB601-B487-4F4D-8AD2-25D3AE350ECF}"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6858000"/>
          </a:xfrm>
        </p:spPr>
        <p:style>
          <a:lnRef idx="0">
            <a:schemeClr val="accent1"/>
          </a:lnRef>
          <a:fillRef idx="3">
            <a:schemeClr val="accent1"/>
          </a:fillRef>
          <a:effectRef idx="3">
            <a:schemeClr val="accent1"/>
          </a:effectRef>
          <a:fontRef idx="minor">
            <a:schemeClr val="lt1"/>
          </a:fontRef>
        </p:style>
        <p:txBody>
          <a:bodyPr>
            <a:normAutofit/>
          </a:bodyPr>
          <a:lstStyle/>
          <a:p>
            <a:endParaRPr lang="ar-IQ" sz="3100" b="1" dirty="0">
              <a:solidFill>
                <a:srgbClr val="FFFF00"/>
              </a:solidFill>
            </a:endParaRPr>
          </a:p>
        </p:txBody>
      </p:sp>
      <p:sp>
        <p:nvSpPr>
          <p:cNvPr id="5" name="مخطط انسيابي: معالجة 4"/>
          <p:cNvSpPr/>
          <p:nvPr/>
        </p:nvSpPr>
        <p:spPr>
          <a:xfrm>
            <a:off x="0" y="0"/>
            <a:ext cx="9144000" cy="3933054"/>
          </a:xfrm>
          <a:prstGeom prst="flowChartProcess">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IQ" sz="3600" dirty="0" smtClean="0">
                <a:ln>
                  <a:solidFill>
                    <a:schemeClr val="tx2">
                      <a:lumMod val="75000"/>
                    </a:schemeClr>
                  </a:solidFill>
                </a:ln>
                <a:solidFill>
                  <a:schemeClr val="tx1"/>
                </a:solidFill>
              </a:rPr>
              <a:t>وزارة التعليم العالي والبحث العلمي</a:t>
            </a:r>
          </a:p>
          <a:p>
            <a:pPr algn="ctr"/>
            <a:r>
              <a:rPr lang="ar-IQ" sz="3600" dirty="0" smtClean="0">
                <a:ln>
                  <a:solidFill>
                    <a:schemeClr val="tx2">
                      <a:lumMod val="75000"/>
                    </a:schemeClr>
                  </a:solidFill>
                </a:ln>
                <a:solidFill>
                  <a:srgbClr val="00B050"/>
                </a:solidFill>
              </a:rPr>
              <a:t>جامعة </a:t>
            </a:r>
            <a:r>
              <a:rPr lang="ar-IQ" sz="3600" dirty="0">
                <a:ln>
                  <a:solidFill>
                    <a:schemeClr val="tx2">
                      <a:lumMod val="75000"/>
                    </a:schemeClr>
                  </a:solidFill>
                </a:ln>
                <a:solidFill>
                  <a:srgbClr val="00B050"/>
                </a:solidFill>
              </a:rPr>
              <a:t>البصرة.</a:t>
            </a:r>
            <a:r>
              <a:rPr lang="ar-IQ" sz="3600" dirty="0">
                <a:ln>
                  <a:solidFill>
                    <a:schemeClr val="tx2">
                      <a:lumMod val="75000"/>
                    </a:schemeClr>
                  </a:solidFill>
                </a:ln>
                <a:solidFill>
                  <a:schemeClr val="tx1"/>
                </a:solidFill>
              </a:rPr>
              <a:t/>
            </a:r>
            <a:br>
              <a:rPr lang="ar-IQ" sz="3600" dirty="0">
                <a:ln>
                  <a:solidFill>
                    <a:schemeClr val="tx2">
                      <a:lumMod val="75000"/>
                    </a:schemeClr>
                  </a:solidFill>
                </a:ln>
                <a:solidFill>
                  <a:schemeClr val="tx1"/>
                </a:solidFill>
              </a:rPr>
            </a:br>
            <a:r>
              <a:rPr lang="ar-IQ" sz="3600" dirty="0">
                <a:ln>
                  <a:solidFill>
                    <a:schemeClr val="tx2">
                      <a:lumMod val="75000"/>
                    </a:schemeClr>
                  </a:solidFill>
                </a:ln>
                <a:solidFill>
                  <a:schemeClr val="tx1"/>
                </a:solidFill>
              </a:rPr>
              <a:t>كلية التربية البدنية وعلوم الرياضة.</a:t>
            </a:r>
            <a:r>
              <a:rPr lang="ar-IQ" sz="3600" dirty="0">
                <a:ln>
                  <a:solidFill>
                    <a:schemeClr val="bg1"/>
                  </a:solidFill>
                </a:ln>
                <a:solidFill>
                  <a:schemeClr val="tx1"/>
                </a:solidFill>
              </a:rPr>
              <a:t/>
            </a:r>
            <a:br>
              <a:rPr lang="ar-IQ" sz="3600" dirty="0">
                <a:ln>
                  <a:solidFill>
                    <a:schemeClr val="bg1"/>
                  </a:solidFill>
                </a:ln>
                <a:solidFill>
                  <a:schemeClr val="tx1"/>
                </a:solidFill>
              </a:rPr>
            </a:br>
            <a:r>
              <a:rPr lang="ar-IQ" sz="3600" b="1" dirty="0">
                <a:ln>
                  <a:solidFill>
                    <a:schemeClr val="bg1"/>
                  </a:solidFill>
                </a:ln>
                <a:solidFill>
                  <a:srgbClr val="0070C0"/>
                </a:solidFill>
              </a:rPr>
              <a:t>فرع العلوم التطبيقية </a:t>
            </a:r>
            <a:r>
              <a:rPr lang="ar-IQ" sz="3600" b="1" dirty="0">
                <a:ln>
                  <a:solidFill>
                    <a:srgbClr val="FF0000"/>
                  </a:solidFill>
                </a:ln>
                <a:solidFill>
                  <a:schemeClr val="tx1"/>
                </a:solidFill>
              </a:rPr>
              <a:t/>
            </a:r>
            <a:br>
              <a:rPr lang="ar-IQ" sz="3600" b="1" dirty="0">
                <a:ln>
                  <a:solidFill>
                    <a:srgbClr val="FF0000"/>
                  </a:solidFill>
                </a:ln>
                <a:solidFill>
                  <a:schemeClr val="tx1"/>
                </a:solidFill>
              </a:rPr>
            </a:br>
            <a:r>
              <a:rPr lang="ar-IQ" sz="3600" b="1" dirty="0" smtClean="0">
                <a:ln>
                  <a:solidFill>
                    <a:srgbClr val="FF0000"/>
                  </a:solidFill>
                </a:ln>
                <a:solidFill>
                  <a:schemeClr val="bg1"/>
                </a:solidFill>
              </a:rPr>
              <a:t>المهارات الاساسية في </a:t>
            </a:r>
            <a:r>
              <a:rPr lang="ar-IQ" sz="3600" b="1" dirty="0">
                <a:ln>
                  <a:solidFill>
                    <a:srgbClr val="FF0000"/>
                  </a:solidFill>
                </a:ln>
                <a:solidFill>
                  <a:schemeClr val="bg1"/>
                </a:solidFill>
              </a:rPr>
              <a:t>الكرة الطائرة / المرحلة الثانية </a:t>
            </a:r>
            <a:br>
              <a:rPr lang="ar-IQ" sz="3600" b="1" dirty="0">
                <a:ln>
                  <a:solidFill>
                    <a:srgbClr val="FF0000"/>
                  </a:solidFill>
                </a:ln>
                <a:solidFill>
                  <a:schemeClr val="bg1"/>
                </a:solidFill>
              </a:rPr>
            </a:br>
            <a:r>
              <a:rPr lang="ar-IQ" sz="3600" b="1" dirty="0" smtClean="0">
                <a:ln>
                  <a:solidFill>
                    <a:srgbClr val="00B050"/>
                  </a:solidFill>
                </a:ln>
                <a:solidFill>
                  <a:schemeClr val="bg1"/>
                </a:solidFill>
              </a:rPr>
              <a:t>اعداد </a:t>
            </a:r>
          </a:p>
          <a:p>
            <a:pPr algn="ctr"/>
            <a:r>
              <a:rPr lang="ar-IQ" sz="3600" b="1" smtClean="0">
                <a:ln>
                  <a:solidFill>
                    <a:srgbClr val="FF0000"/>
                  </a:solidFill>
                </a:ln>
                <a:solidFill>
                  <a:srgbClr val="FFFF00"/>
                </a:solidFill>
              </a:rPr>
              <a:t>الدكتور/ </a:t>
            </a:r>
            <a:r>
              <a:rPr lang="ar-IQ" sz="3600" b="1" dirty="0" smtClean="0">
                <a:ln>
                  <a:solidFill>
                    <a:srgbClr val="FF0000"/>
                  </a:solidFill>
                </a:ln>
                <a:solidFill>
                  <a:srgbClr val="FFFF00"/>
                </a:solidFill>
              </a:rPr>
              <a:t>مهند </a:t>
            </a:r>
            <a:r>
              <a:rPr lang="ar-IQ" sz="3600" b="1" dirty="0">
                <a:ln>
                  <a:solidFill>
                    <a:srgbClr val="FF0000"/>
                  </a:solidFill>
                </a:ln>
                <a:solidFill>
                  <a:srgbClr val="FFFF00"/>
                </a:solidFill>
              </a:rPr>
              <a:t>خيرالله جبار</a:t>
            </a:r>
            <a:endParaRPr lang="ar-IQ" sz="3600" dirty="0">
              <a:ln>
                <a:solidFill>
                  <a:srgbClr val="FF0000"/>
                </a:solidFill>
              </a:ln>
            </a:endParaRPr>
          </a:p>
        </p:txBody>
      </p:sp>
      <p:pic>
        <p:nvPicPr>
          <p:cNvPr id="9" name="صورة 8"/>
          <p:cNvPicPr/>
          <p:nvPr/>
        </p:nvPicPr>
        <p:blipFill>
          <a:blip r:embed="rId3">
            <a:extLst>
              <a:ext uri="{28A0092B-C50C-407E-A947-70E740481C1C}">
                <a14:useLocalDpi xmlns:a14="http://schemas.microsoft.com/office/drawing/2010/main" val="0"/>
              </a:ext>
            </a:extLst>
          </a:blip>
          <a:srcRect/>
          <a:stretch>
            <a:fillRect/>
          </a:stretch>
        </p:blipFill>
        <p:spPr bwMode="auto">
          <a:xfrm>
            <a:off x="7740352" y="126437"/>
            <a:ext cx="1281109" cy="128633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10" name="Picture 2" descr="C:\Users\مركز ابو حسن\Desktop\1295967703.jpg"/>
          <p:cNvPicPr>
            <a:picLocks noChangeAspect="1" noChangeArrowheads="1"/>
          </p:cNvPicPr>
          <p:nvPr/>
        </p:nvPicPr>
        <p:blipFill>
          <a:blip r:embed="rId4" cstate="print"/>
          <a:srcRect/>
          <a:stretch>
            <a:fillRect/>
          </a:stretch>
        </p:blipFill>
        <p:spPr bwMode="auto">
          <a:xfrm>
            <a:off x="0" y="0"/>
            <a:ext cx="1403648" cy="1412775"/>
          </a:xfrm>
          <a:prstGeom prst="rect">
            <a:avLst/>
          </a:prstGeom>
          <a:noFill/>
        </p:spPr>
      </p:pic>
      <p:pic>
        <p:nvPicPr>
          <p:cNvPr id="1027" name="Picture 3" descr="C:\Users\SONY\Desktop\unnamed.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3933054"/>
            <a:ext cx="2438400"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SONY\Desktop\download (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752" y="3933054"/>
            <a:ext cx="2016225"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SONY\Desktop\220px-Volleyball_jump_serve.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55977" y="3933054"/>
            <a:ext cx="1728191" cy="292494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SONY\Desktop\151890215827_media.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84168" y="3933055"/>
            <a:ext cx="1224136" cy="2952329"/>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SONY\Desktop\images.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08304" y="3933055"/>
            <a:ext cx="1854907" cy="2924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0791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2873" cy="6873461"/>
          </a:xfrm>
        </p:spPr>
        <p:style>
          <a:lnRef idx="1">
            <a:schemeClr val="dk1"/>
          </a:lnRef>
          <a:fillRef idx="2">
            <a:schemeClr val="dk1"/>
          </a:fillRef>
          <a:effectRef idx="1">
            <a:schemeClr val="dk1"/>
          </a:effectRef>
          <a:fontRef idx="minor">
            <a:schemeClr val="dk1"/>
          </a:fontRef>
        </p:style>
        <p:txBody>
          <a:bodyPr>
            <a:normAutofit/>
          </a:bodyPr>
          <a:lstStyle/>
          <a:p>
            <a:pPr>
              <a:buNone/>
            </a:pPr>
            <a:r>
              <a:rPr lang="ar-IQ" sz="3400" b="1" i="1" u="sng" dirty="0" smtClean="0">
                <a:solidFill>
                  <a:srgbClr val="FF0000"/>
                </a:solidFill>
              </a:rPr>
              <a:t>المحاضرة الثانية</a:t>
            </a:r>
          </a:p>
          <a:p>
            <a:pPr>
              <a:buNone/>
            </a:pPr>
            <a:r>
              <a:rPr lang="ar-IQ" sz="3400" b="1" i="1" u="sng" dirty="0" smtClean="0">
                <a:solidFill>
                  <a:srgbClr val="7030A0"/>
                </a:solidFill>
              </a:rPr>
              <a:t>القواعد القانونية للكرة الطائرة</a:t>
            </a:r>
            <a:r>
              <a:rPr lang="en-US" sz="3400" b="1" i="1" u="sng" dirty="0" smtClean="0">
                <a:solidFill>
                  <a:srgbClr val="7030A0"/>
                </a:solidFill>
              </a:rPr>
              <a:t>:- </a:t>
            </a:r>
            <a:endParaRPr lang="ar-IQ" sz="3400" b="1" i="1" u="sng" dirty="0" smtClean="0">
              <a:solidFill>
                <a:srgbClr val="7030A0"/>
              </a:solidFill>
            </a:endParaRPr>
          </a:p>
          <a:p>
            <a:pPr>
              <a:buNone/>
            </a:pPr>
            <a:r>
              <a:rPr lang="ar-IQ" sz="3400" b="1" i="1" dirty="0" smtClean="0">
                <a:solidFill>
                  <a:srgbClr val="FF0000"/>
                </a:solidFill>
              </a:rPr>
              <a:t>القياسات القانونية لملعب الكرة الطائرة</a:t>
            </a:r>
          </a:p>
          <a:p>
            <a:pPr>
              <a:buNone/>
            </a:pPr>
            <a:r>
              <a:rPr lang="en-US" sz="9600" b="1" dirty="0" smtClean="0"/>
              <a:t/>
            </a:r>
            <a:br>
              <a:rPr lang="en-US" sz="9600" b="1" dirty="0" smtClean="0"/>
            </a:br>
            <a:r>
              <a:rPr lang="en-US" sz="9600" b="1" dirty="0" smtClean="0"/>
              <a:t/>
            </a:r>
            <a:br>
              <a:rPr lang="en-US" sz="9600" b="1" dirty="0" smtClean="0"/>
            </a:br>
            <a:endParaRPr lang="ar-IQ" sz="9600" dirty="0"/>
          </a:p>
        </p:txBody>
      </p:sp>
      <p:pic>
        <p:nvPicPr>
          <p:cNvPr id="1026" name="Picture 2" descr="C:\Users\SONY\Desktop\volleyballcourt ملعب كرة الطائرة.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28800"/>
            <a:ext cx="9144000" cy="53707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28999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77500" lnSpcReduction="20000"/>
          </a:bodyPr>
          <a:lstStyle/>
          <a:p>
            <a:pPr marL="0" indent="0">
              <a:buNone/>
            </a:pPr>
            <a:r>
              <a:rPr lang="ar-SA" b="1" i="1" u="sng" dirty="0" smtClean="0">
                <a:solidFill>
                  <a:srgbClr val="FF0000"/>
                </a:solidFill>
              </a:rPr>
              <a:t>1- الملعب :</a:t>
            </a:r>
            <a:r>
              <a:rPr lang="ar-SA" dirty="0" smtClean="0"/>
              <a:t>يكون الملعب بشكل مستطيل تبلغ مساحته (18م) طولا و(9م) عرضا , مقسم الى قسمين مساحة كل منهما (9×9 م ) ويقسم الى منطقتين احدهما امامية (هجومية) (3م) واخرى دفاعية (6 م) ويكون قياس سمك خطوط الملعب جميعها (5سم) ويرسم خط متقطع يمتد من خط الهجوم الامامي ويكون بقياس (175سم) الخط الواحد (15سم) ويبعد عن الخط الذي يليه (20سم)</a:t>
            </a:r>
          </a:p>
          <a:p>
            <a:pPr marL="0" indent="0">
              <a:buNone/>
            </a:pPr>
            <a:r>
              <a:rPr lang="ar-SA" b="1" i="1" u="sng" dirty="0" smtClean="0">
                <a:solidFill>
                  <a:schemeClr val="tx2"/>
                </a:solidFill>
              </a:rPr>
              <a:t>2- الشبكة :</a:t>
            </a:r>
            <a:r>
              <a:rPr lang="ar-IQ" dirty="0"/>
              <a:t>طولها </a:t>
            </a:r>
            <a:r>
              <a:rPr lang="ar-IQ" dirty="0" smtClean="0"/>
              <a:t>من (9.5- 10 م ) وعرضها (1م) . </a:t>
            </a:r>
            <a:r>
              <a:rPr lang="ar-SA" dirty="0"/>
              <a:t>يوجد شريط أفقي عند حافتها العليا بعرض 7سم مصنوع من قطعتين مطويتين</a:t>
            </a:r>
            <a:r>
              <a:rPr lang="ar-IQ" dirty="0"/>
              <a:t> </a:t>
            </a:r>
            <a:r>
              <a:rPr lang="ar-SA" dirty="0"/>
              <a:t>من القماش القنب الأبيض </a:t>
            </a:r>
            <a:r>
              <a:rPr lang="ar-SA" dirty="0" smtClean="0"/>
              <a:t>,اما أسفل </a:t>
            </a:r>
            <a:r>
              <a:rPr lang="ar-SA" dirty="0"/>
              <a:t>الشبكة يوجد شريط أفقي آخر بعرض 5سم مشابه للشريط العلوي، </a:t>
            </a:r>
            <a:r>
              <a:rPr lang="ar-IQ" dirty="0"/>
              <a:t>ويكون على جانبيها قضيبان </a:t>
            </a:r>
            <a:r>
              <a:rPr lang="ar-SA" dirty="0"/>
              <a:t>مصنوعة من الألياف الزجاجية أو اية مادة </a:t>
            </a:r>
            <a:r>
              <a:rPr lang="ar-SA" dirty="0" smtClean="0"/>
              <a:t>مماثلة.</a:t>
            </a:r>
            <a:r>
              <a:rPr lang="ar-IQ" dirty="0" smtClean="0"/>
              <a:t>طول القضيب</a:t>
            </a:r>
            <a:r>
              <a:rPr lang="ar-IQ" dirty="0"/>
              <a:t> (180 سم) </a:t>
            </a:r>
            <a:r>
              <a:rPr lang="ar-SA" dirty="0" smtClean="0"/>
              <a:t>وبقُطر( </a:t>
            </a:r>
            <a:r>
              <a:rPr lang="ar-SA" dirty="0"/>
              <a:t>10 </a:t>
            </a:r>
            <a:r>
              <a:rPr lang="ar-SA" dirty="0" smtClean="0"/>
              <a:t>ملم</a:t>
            </a:r>
            <a:r>
              <a:rPr lang="ar-IQ" dirty="0" smtClean="0"/>
              <a:t>) </a:t>
            </a:r>
            <a:r>
              <a:rPr lang="ar-SA" dirty="0" smtClean="0"/>
              <a:t>.تثبت العصاتان </a:t>
            </a:r>
            <a:r>
              <a:rPr lang="ar-SA" dirty="0"/>
              <a:t>الهوائيتان على الحد الخارجي لكل من شريطي الجانب</a:t>
            </a:r>
            <a:r>
              <a:rPr lang="ar-IQ" dirty="0"/>
              <a:t> </a:t>
            </a:r>
            <a:r>
              <a:rPr lang="ar-SA" dirty="0"/>
              <a:t>وتوضعان على الجانبيين العكسيين للشبكة.</a:t>
            </a:r>
          </a:p>
          <a:p>
            <a:pPr marL="0" indent="0">
              <a:buNone/>
            </a:pPr>
            <a:r>
              <a:rPr lang="ar-SA" dirty="0"/>
              <a:t>يمتد الجزء العلوي من كل عصا وطوله 80 سم فوق الشبكة ويقسم إلى أج</a:t>
            </a:r>
            <a:r>
              <a:rPr lang="ar-IQ" dirty="0"/>
              <a:t>ز</a:t>
            </a:r>
            <a:r>
              <a:rPr lang="ar-SA" dirty="0"/>
              <a:t>اء</a:t>
            </a:r>
            <a:r>
              <a:rPr lang="ar-IQ" dirty="0"/>
              <a:t> </a:t>
            </a:r>
            <a:r>
              <a:rPr lang="ar-SA" dirty="0"/>
              <a:t>بطول 10 سم بلونين متباينين ويفضل الأحمر </a:t>
            </a:r>
            <a:r>
              <a:rPr lang="ar-SA" dirty="0" smtClean="0"/>
              <a:t>والأبيض .تعتبر  </a:t>
            </a:r>
            <a:r>
              <a:rPr lang="ar-SA" dirty="0"/>
              <a:t>العصاتان </a:t>
            </a:r>
            <a:r>
              <a:rPr lang="ar-SA" dirty="0" smtClean="0"/>
              <a:t> الهوائيتان </a:t>
            </a:r>
            <a:r>
              <a:rPr lang="ar-SA" dirty="0"/>
              <a:t>جزءاً من الشبكة وتحددان أفقي اً مجال العبور. </a:t>
            </a:r>
            <a:endParaRPr lang="ar-IQ" dirty="0" smtClean="0"/>
          </a:p>
          <a:p>
            <a:pPr marL="0" indent="0">
              <a:buNone/>
            </a:pPr>
            <a:r>
              <a:rPr lang="ar-SA" b="1" i="1" u="sng" dirty="0" smtClean="0">
                <a:solidFill>
                  <a:srgbClr val="FF0000"/>
                </a:solidFill>
              </a:rPr>
              <a:t>3-القوائم :</a:t>
            </a:r>
            <a:r>
              <a:rPr lang="ar-SA" dirty="0" smtClean="0"/>
              <a:t>يوضع </a:t>
            </a:r>
            <a:r>
              <a:rPr lang="ar-SA" dirty="0"/>
              <a:t>القائمان المثبتان للشبكة على مسافة </a:t>
            </a:r>
            <a:r>
              <a:rPr lang="ar-SA" dirty="0" smtClean="0"/>
              <a:t>تتراوح ما بين( 0,50</a:t>
            </a:r>
            <a:r>
              <a:rPr lang="ar-IQ" dirty="0" smtClean="0"/>
              <a:t> </a:t>
            </a:r>
            <a:r>
              <a:rPr lang="ar-IQ" dirty="0"/>
              <a:t>-</a:t>
            </a:r>
            <a:r>
              <a:rPr lang="ar-SA" dirty="0"/>
              <a:t> 1,00 متر </a:t>
            </a:r>
            <a:r>
              <a:rPr lang="ar-SA" dirty="0" smtClean="0"/>
              <a:t>) خارج </a:t>
            </a:r>
            <a:r>
              <a:rPr lang="ar-SA" dirty="0"/>
              <a:t>الخطين الجانبيين وهما </a:t>
            </a:r>
            <a:r>
              <a:rPr lang="ar-SA" dirty="0" smtClean="0"/>
              <a:t>بارتفاع </a:t>
            </a:r>
            <a:r>
              <a:rPr lang="ar-SA" dirty="0"/>
              <a:t>2.55 متر ويفضل أن يكونا قابلين للتعديل</a:t>
            </a:r>
          </a:p>
          <a:p>
            <a:pPr marL="0" indent="0">
              <a:buNone/>
            </a:pPr>
            <a:r>
              <a:rPr lang="ar-IQ" dirty="0" smtClean="0"/>
              <a:t>وارتفاع </a:t>
            </a:r>
            <a:r>
              <a:rPr lang="ar-IQ" dirty="0"/>
              <a:t>الشبكة(243 </a:t>
            </a:r>
            <a:r>
              <a:rPr lang="ar-IQ" dirty="0" smtClean="0"/>
              <a:t>سم)</a:t>
            </a:r>
            <a:r>
              <a:rPr lang="ar-IQ" dirty="0"/>
              <a:t> للرجال و(224 </a:t>
            </a:r>
            <a:r>
              <a:rPr lang="ar-IQ" dirty="0" smtClean="0"/>
              <a:t>سم)</a:t>
            </a:r>
            <a:r>
              <a:rPr lang="ar-IQ" dirty="0"/>
              <a:t> للسيدات. </a:t>
            </a:r>
            <a:endParaRPr lang="ar-IQ" dirty="0" smtClean="0"/>
          </a:p>
          <a:p>
            <a:pPr marL="0" indent="0">
              <a:buNone/>
            </a:pPr>
            <a:r>
              <a:rPr lang="ar-IQ" b="1" i="1" u="sng" dirty="0" smtClean="0">
                <a:solidFill>
                  <a:srgbClr val="00B050"/>
                </a:solidFill>
              </a:rPr>
              <a:t>4-مواصفات الكرة : </a:t>
            </a:r>
            <a:r>
              <a:rPr lang="ar-IQ" dirty="0"/>
              <a:t>تلعب الكرة الطائرة بكرة مصنوعة من الجلد يتراوح وزنها بين 260 غراما، و280 غراما. ويتراوح محيطها بين 65 سنتم و 67 سنتم. </a:t>
            </a:r>
            <a:endParaRPr lang="ar-IQ" b="1" i="1" u="sng" dirty="0">
              <a:solidFill>
                <a:srgbClr val="00B050"/>
              </a:solidFill>
            </a:endParaRPr>
          </a:p>
          <a:p>
            <a:pPr marL="0" indent="0">
              <a:buNone/>
            </a:pPr>
            <a:endParaRPr lang="ar-IQ" b="1" i="1" u="sng" dirty="0">
              <a:solidFill>
                <a:schemeClr val="tx2"/>
              </a:solidFill>
            </a:endParaRPr>
          </a:p>
        </p:txBody>
      </p:sp>
    </p:spTree>
    <p:extLst>
      <p:ext uri="{BB962C8B-B14F-4D97-AF65-F5344CB8AC3E}">
        <p14:creationId xmlns:p14="http://schemas.microsoft.com/office/powerpoint/2010/main" val="2842520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fontScale="92500" lnSpcReduction="20000"/>
          </a:bodyPr>
          <a:lstStyle/>
          <a:p>
            <a:pPr marL="0" indent="0">
              <a:buNone/>
            </a:pPr>
            <a:r>
              <a:rPr lang="ar-IQ" b="1" i="1" u="sng" dirty="0" smtClean="0">
                <a:solidFill>
                  <a:srgbClr val="00B0F0"/>
                </a:solidFill>
              </a:rPr>
              <a:t>5- اللاعبون : </a:t>
            </a:r>
            <a:r>
              <a:rPr lang="ar-IQ" dirty="0" smtClean="0"/>
              <a:t>يتكون كل فريق من (14) لاعب ويكون داخل كل ملعب (6) لاعبين </a:t>
            </a:r>
          </a:p>
          <a:p>
            <a:pPr marL="0" indent="0">
              <a:buNone/>
            </a:pPr>
            <a:r>
              <a:rPr lang="ar-IQ" b="1" i="1" u="sng" dirty="0" smtClean="0">
                <a:solidFill>
                  <a:srgbClr val="C00000"/>
                </a:solidFill>
              </a:rPr>
              <a:t>6- الفوز بالشوط : </a:t>
            </a:r>
            <a:r>
              <a:rPr lang="ar-IQ" dirty="0" smtClean="0"/>
              <a:t>يفوز بالشوط الفريق الذي يحرز (25 نقطة ) اما في حالة تعادل الفريقين (24 -24 ) يستمر اللعب حتة يتم الوصول الى التقدم بنقطتين . </a:t>
            </a:r>
          </a:p>
          <a:p>
            <a:pPr marL="0" indent="0">
              <a:buNone/>
            </a:pPr>
            <a:r>
              <a:rPr lang="ar-IQ" b="1" i="1" u="sng" dirty="0" smtClean="0">
                <a:solidFill>
                  <a:schemeClr val="accent4">
                    <a:lumMod val="75000"/>
                  </a:schemeClr>
                </a:solidFill>
              </a:rPr>
              <a:t>7- الفوز بالمباراة :</a:t>
            </a:r>
            <a:r>
              <a:rPr lang="ar-IQ" dirty="0" smtClean="0"/>
              <a:t>يفوز بالمباراة الفريق الذي يفوز ب (3 اشواط) من اصل (5 اشواط ) اي الفوز (3_ صفر ) او (3 -1 ) اما في حالة تعادل الفريقين (2-2) يلعب الشوط  </a:t>
            </a:r>
            <a:r>
              <a:rPr lang="ar-IQ" dirty="0"/>
              <a:t>الفاصل الخامس </a:t>
            </a:r>
            <a:r>
              <a:rPr lang="ar-IQ" dirty="0" smtClean="0"/>
              <a:t>من </a:t>
            </a:r>
            <a:r>
              <a:rPr lang="ar-IQ" dirty="0"/>
              <a:t>(15 نقطة </a:t>
            </a:r>
            <a:r>
              <a:rPr lang="ar-IQ" dirty="0" smtClean="0"/>
              <a:t>)  </a:t>
            </a:r>
            <a:endParaRPr lang="ar-IQ" dirty="0"/>
          </a:p>
          <a:p>
            <a:pPr marL="0" indent="0">
              <a:buNone/>
            </a:pPr>
            <a:r>
              <a:rPr lang="ar-IQ" b="1" i="1" u="sng" dirty="0" smtClean="0">
                <a:solidFill>
                  <a:srgbClr val="00B050"/>
                </a:solidFill>
              </a:rPr>
              <a:t>8-تبديل اللاعبين :</a:t>
            </a:r>
            <a:r>
              <a:rPr lang="ar-IQ" dirty="0" smtClean="0"/>
              <a:t>يحق لكل فريق (6) تبديلات في كل شوط اما تبديلات اللاعب الحر الليبرو فتكون تبديلاته غير محددة .</a:t>
            </a:r>
          </a:p>
          <a:p>
            <a:pPr marL="0" indent="0">
              <a:buNone/>
            </a:pPr>
            <a:r>
              <a:rPr lang="ar-IQ" b="1" i="1" u="sng" dirty="0" smtClean="0">
                <a:solidFill>
                  <a:srgbClr val="0070C0"/>
                </a:solidFill>
              </a:rPr>
              <a:t>9- الاوقات المستقطعة : </a:t>
            </a:r>
            <a:r>
              <a:rPr lang="ar-IQ" dirty="0" smtClean="0"/>
              <a:t>يحق لكل فريق فقط طلب وقتين مستقطعين في الشوط الواحد كحد اقصى مدة الوقت الواحد (30 ثانية )</a:t>
            </a:r>
          </a:p>
          <a:p>
            <a:pPr marL="0" indent="0">
              <a:buNone/>
            </a:pPr>
            <a:r>
              <a:rPr lang="ar-IQ" b="1" i="1" u="sng" dirty="0" smtClean="0">
                <a:solidFill>
                  <a:srgbClr val="0070C0"/>
                </a:solidFill>
              </a:rPr>
              <a:t>10- ضربات الفريق : </a:t>
            </a:r>
            <a:r>
              <a:rPr lang="ar-IQ" dirty="0" smtClean="0"/>
              <a:t>يسمح لكل فريق بثلاث ضربات بالإضافة الى حائط الصد كحد اقصى لإرجاع الكرة فوق الشبكة واذا استعمل الفريق اكثر من ذلك يرتكب الفريق خطا (4 ضربات ) ولا يجوز للاعب ضرب الكرة مرتين متتاليتين</a:t>
            </a:r>
          </a:p>
          <a:p>
            <a:pPr marL="0" indent="0">
              <a:buNone/>
            </a:pPr>
            <a:endParaRPr lang="ar-IQ" dirty="0" smtClean="0"/>
          </a:p>
        </p:txBody>
      </p:sp>
    </p:spTree>
    <p:extLst>
      <p:ext uri="{BB962C8B-B14F-4D97-AF65-F5344CB8AC3E}">
        <p14:creationId xmlns:p14="http://schemas.microsoft.com/office/powerpoint/2010/main" val="3767034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1124744"/>
          </a:xfrm>
        </p:spPr>
        <p:style>
          <a:lnRef idx="1">
            <a:schemeClr val="accent2"/>
          </a:lnRef>
          <a:fillRef idx="2">
            <a:schemeClr val="accent2"/>
          </a:fillRef>
          <a:effectRef idx="1">
            <a:schemeClr val="accent2"/>
          </a:effectRef>
          <a:fontRef idx="minor">
            <a:schemeClr val="dk1"/>
          </a:fontRef>
        </p:style>
        <p:txBody>
          <a:bodyPr/>
          <a:lstStyle/>
          <a:p>
            <a:r>
              <a:rPr lang="ar-IQ" dirty="0" smtClean="0"/>
              <a:t>الطاقم التحكيمي بالكرة الطائرة </a:t>
            </a:r>
            <a:endParaRPr lang="ar-IQ" dirty="0"/>
          </a:p>
        </p:txBody>
      </p:sp>
      <p:sp>
        <p:nvSpPr>
          <p:cNvPr id="3" name="عنصر نائب للمحتوى 2"/>
          <p:cNvSpPr>
            <a:spLocks noGrp="1"/>
          </p:cNvSpPr>
          <p:nvPr>
            <p:ph idx="1"/>
          </p:nvPr>
        </p:nvSpPr>
        <p:spPr>
          <a:xfrm>
            <a:off x="0" y="1124744"/>
            <a:ext cx="9144000" cy="5733256"/>
          </a:xfrm>
        </p:spPr>
        <p:txBody>
          <a:bodyPr/>
          <a:lstStyle/>
          <a:p>
            <a:pPr marL="0" indent="0">
              <a:buNone/>
            </a:pPr>
            <a:r>
              <a:rPr lang="ar-IQ" b="1" dirty="0" smtClean="0">
                <a:solidFill>
                  <a:srgbClr val="FF0000"/>
                </a:solidFill>
              </a:rPr>
              <a:t>حكم اول</a:t>
            </a:r>
          </a:p>
          <a:p>
            <a:pPr marL="0" indent="0">
              <a:buNone/>
            </a:pPr>
            <a:r>
              <a:rPr lang="ar-IQ" b="1" dirty="0"/>
              <a:t> </a:t>
            </a:r>
            <a:r>
              <a:rPr lang="ar-IQ" b="1" dirty="0" smtClean="0"/>
              <a:t>     </a:t>
            </a:r>
            <a:r>
              <a:rPr lang="ar-IQ" b="1" dirty="0" smtClean="0">
                <a:solidFill>
                  <a:srgbClr val="00B050"/>
                </a:solidFill>
              </a:rPr>
              <a:t>حكم ثاني </a:t>
            </a:r>
          </a:p>
          <a:p>
            <a:pPr marL="0" indent="0">
              <a:buNone/>
            </a:pPr>
            <a:r>
              <a:rPr lang="ar-IQ" b="1" dirty="0"/>
              <a:t> </a:t>
            </a:r>
            <a:r>
              <a:rPr lang="ar-IQ" b="1" dirty="0" smtClean="0"/>
              <a:t>          </a:t>
            </a:r>
            <a:r>
              <a:rPr lang="ar-IQ" b="1" dirty="0" smtClean="0">
                <a:solidFill>
                  <a:srgbClr val="00B0F0"/>
                </a:solidFill>
              </a:rPr>
              <a:t>حكم ثالث ( مسجل)</a:t>
            </a:r>
          </a:p>
          <a:p>
            <a:pPr marL="0" indent="0">
              <a:buNone/>
            </a:pPr>
            <a:r>
              <a:rPr lang="ar-IQ" b="1" dirty="0" smtClean="0"/>
              <a:t>                          </a:t>
            </a:r>
            <a:r>
              <a:rPr lang="ar-IQ" b="1" dirty="0" smtClean="0">
                <a:solidFill>
                  <a:srgbClr val="7030A0"/>
                </a:solidFill>
              </a:rPr>
              <a:t>مساعد مسجل</a:t>
            </a:r>
          </a:p>
          <a:p>
            <a:pPr marL="0" indent="0">
              <a:buNone/>
            </a:pPr>
            <a:endParaRPr lang="ar-IQ" b="1" dirty="0" smtClean="0"/>
          </a:p>
          <a:p>
            <a:pPr marL="0" indent="0">
              <a:buNone/>
            </a:pPr>
            <a:r>
              <a:rPr lang="ar-IQ" b="1" dirty="0" smtClean="0">
                <a:solidFill>
                  <a:srgbClr val="0070C0"/>
                </a:solidFill>
              </a:rPr>
              <a:t>  مراقب خط ( اول )                            </a:t>
            </a:r>
            <a:r>
              <a:rPr lang="ar-IQ" b="1" dirty="0" smtClean="0"/>
              <a:t>مراقب خط ( ثاني )</a:t>
            </a:r>
          </a:p>
          <a:p>
            <a:pPr marL="0" indent="0">
              <a:buNone/>
            </a:pPr>
            <a:r>
              <a:rPr lang="ar-IQ" b="1" dirty="0" smtClean="0">
                <a:solidFill>
                  <a:srgbClr val="002060"/>
                </a:solidFill>
              </a:rPr>
              <a:t>  مراقب خط ( ثالث )                           </a:t>
            </a:r>
            <a:r>
              <a:rPr lang="ar-IQ" b="1" dirty="0" smtClean="0">
                <a:solidFill>
                  <a:srgbClr val="C00000"/>
                </a:solidFill>
              </a:rPr>
              <a:t>مراقب خط ( رابع )</a:t>
            </a:r>
            <a:endParaRPr lang="ar-IQ" b="1" dirty="0">
              <a:solidFill>
                <a:srgbClr val="C00000"/>
              </a:solidFill>
            </a:endParaRPr>
          </a:p>
        </p:txBody>
      </p:sp>
    </p:spTree>
    <p:extLst>
      <p:ext uri="{BB962C8B-B14F-4D97-AF65-F5344CB8AC3E}">
        <p14:creationId xmlns:p14="http://schemas.microsoft.com/office/powerpoint/2010/main" val="3472504635"/>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331</Words>
  <Application>Microsoft Office PowerPoint</Application>
  <PresentationFormat>عرض على الشاشة (3:4)‏</PresentationFormat>
  <Paragraphs>29</Paragraphs>
  <Slides>5</Slides>
  <Notes>2</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سمة Office</vt:lpstr>
      <vt:lpstr>عرض تقديمي في PowerPoint</vt:lpstr>
      <vt:lpstr>عرض تقديمي في PowerPoint</vt:lpstr>
      <vt:lpstr>عرض تقديمي في PowerPoint</vt:lpstr>
      <vt:lpstr>عرض تقديمي في PowerPoint</vt:lpstr>
      <vt:lpstr>الطاقم التحكيمي بالكرة الطائرة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البصرة. كلية التربية البدنية وعلوم الرياضة. مادة الكرة الطائرة / المرحلة الثانية / المهارات الأساسية/ د. شهاب غالب شهاب الأسدي</dc:title>
  <dc:creator>مركز ابو حسن</dc:creator>
  <cp:lastModifiedBy>DR.Ahmed Saker 2o1O</cp:lastModifiedBy>
  <cp:revision>15</cp:revision>
  <dcterms:created xsi:type="dcterms:W3CDTF">2019-12-02T17:04:07Z</dcterms:created>
  <dcterms:modified xsi:type="dcterms:W3CDTF">2021-01-15T17:38:24Z</dcterms:modified>
</cp:coreProperties>
</file>